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6" r:id="rId7"/>
    <p:sldMasterId id="2147483752" r:id="rId8"/>
    <p:sldMasterId id="2147483764" r:id="rId9"/>
    <p:sldMasterId id="2147483776" r:id="rId10"/>
    <p:sldMasterId id="2147483788" r:id="rId11"/>
    <p:sldMasterId id="2147483800" r:id="rId12"/>
  </p:sldMasterIdLst>
  <p:notesMasterIdLst>
    <p:notesMasterId r:id="rId51"/>
  </p:notesMasterIdLst>
  <p:handoutMasterIdLst>
    <p:handoutMasterId r:id="rId52"/>
  </p:handoutMasterIdLst>
  <p:sldIdLst>
    <p:sldId id="271" r:id="rId13"/>
    <p:sldId id="272" r:id="rId14"/>
    <p:sldId id="256" r:id="rId15"/>
    <p:sldId id="273" r:id="rId16"/>
    <p:sldId id="274" r:id="rId17"/>
    <p:sldId id="279" r:id="rId18"/>
    <p:sldId id="264" r:id="rId19"/>
    <p:sldId id="265" r:id="rId20"/>
    <p:sldId id="270" r:id="rId21"/>
    <p:sldId id="280" r:id="rId22"/>
    <p:sldId id="266" r:id="rId23"/>
    <p:sldId id="269" r:id="rId24"/>
    <p:sldId id="282" r:id="rId25"/>
    <p:sldId id="283" r:id="rId26"/>
    <p:sldId id="278" r:id="rId27"/>
    <p:sldId id="284" r:id="rId28"/>
    <p:sldId id="285" r:id="rId29"/>
    <p:sldId id="286" r:id="rId30"/>
    <p:sldId id="287" r:id="rId31"/>
    <p:sldId id="288" r:id="rId32"/>
    <p:sldId id="289" r:id="rId33"/>
    <p:sldId id="267" r:id="rId34"/>
    <p:sldId id="268" r:id="rId35"/>
    <p:sldId id="290" r:id="rId36"/>
    <p:sldId id="291" r:id="rId37"/>
    <p:sldId id="292" r:id="rId38"/>
    <p:sldId id="257" r:id="rId39"/>
    <p:sldId id="275" r:id="rId40"/>
    <p:sldId id="276" r:id="rId41"/>
    <p:sldId id="293" r:id="rId42"/>
    <p:sldId id="259" r:id="rId43"/>
    <p:sldId id="262" r:id="rId44"/>
    <p:sldId id="260" r:id="rId45"/>
    <p:sldId id="263" r:id="rId46"/>
    <p:sldId id="294" r:id="rId47"/>
    <p:sldId id="261" r:id="rId48"/>
    <p:sldId id="258" r:id="rId49"/>
    <p:sldId id="29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74C0CD-2258-4364-B8A8-7A1E2BADB34B}" type="datetimeFigureOut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994DB2-A46A-42D4-BD2F-293CBB200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3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E4CD47-87F0-484C-A190-878C19CE9C88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EDFD21-435B-4D67-8164-CFF750C5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1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C13CA8-6A09-4E90-92E8-208330B6C3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CFB984-17B5-4272-9D8A-B2479431F52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A7F35C-6B19-4997-A049-A6DE9743B5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4CD432-3BD6-457F-9DE6-BBA8153A37C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A774F-AD30-48BD-A7AE-CC4E595BB6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2A3A19-4FF5-4A1A-83BD-42937A3423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B0C6C-B358-44E5-B4F6-FAF9AAC8E4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5C7F4E-A856-44D3-812B-813A9E500D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9DE4F3-A560-40AB-869E-88BB1B0C292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94020C-780E-445F-A402-AC0833325BE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15783-104F-4432-BE65-E75DB0CCE3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F32345-E503-4C05-AE18-2A173B8AE3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006734-91D4-4E19-9295-02A23618EE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9F6F35-3333-46B6-859B-0E0C849D40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B65F0-01D7-40C6-906D-A49E14A95C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3F38B4-51B5-4F9B-A36E-70B59B39AE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D00B5-6DDF-400A-AAC1-6B93A6B34BC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42587-55AE-490E-B3DF-E4A00FD6DF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83CE5-4326-403D-9B89-C25175DB235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049948-5B3C-40EC-9E5D-B5DF1885FE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D32155-1E21-4DB4-B73C-D0744784C3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F8DCDA-96B6-4455-9461-0B9C01B6322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DDDC14-49E1-4E28-BA01-80649C949C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8146AA-A96C-4D9E-B8BE-63557FE409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DFD21-435B-4D67-8164-CFF750C57D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A90DD9-D71B-4BBD-9A6D-AA1C711D4B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811C5-76BB-4BC0-A3DC-62734AE46C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E4B3D4-AFE6-435D-B372-6FC95DE8084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2A4040-308B-45CB-B242-08228A7105C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6A35F5-6298-4451-B589-FF08A2235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825DCA-99BB-43DB-AE3F-4FC441F734B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48539-6F44-4553-9ADE-B9EB8BA12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C8A375-7C72-4285-A7A8-414E2B7ED795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AA2035-59F5-4D6E-A1B3-5AFBAA735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2DDABB-F98A-4D85-A430-5A8ED717504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61FC1B-6F80-4049-A94D-6FB8AE350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2668C5-DDE0-4F19-B433-C04D3EC9B357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20D726-8586-42C8-83FF-96D3995D9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37D6A8-75B3-436D-8D4F-F5C5C1878230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9AE3E7-6774-4DC3-B3A6-96F2FA77E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2F9109-1529-4E17-8DC1-8FC6509CAB23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594A5E-87B5-4A08-A702-58D370EB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4116BD-2A51-4BC0-8104-7F745A5A525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3767A9-0830-4C1F-A5A1-CECA0B88A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D9E12E-D927-4CA7-AD41-FC8B56B00F54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82FEF4-2990-4172-999B-8F2EFFA7C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91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6705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5BB931-5B10-4DD6-A690-89C3D1404D3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BDC80-D762-400E-9A1E-10CE91864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5CD13-CE0E-460E-BA41-6B83856D5360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177642-A051-4D55-A2B8-BCC850741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599258-74C1-4C9B-A639-38499DF2335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7CA77F-9E88-4532-995B-B80868D5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72DB23-F07A-4CF6-8668-EA22F3018AE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EA8C3F-4D54-48DC-89AA-21A69D102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AD59B-3D87-480B-A862-A7579D7B9FF9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ECD246-A80F-4DF9-9103-82E7B7752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51E13-95EF-48E8-8495-90DADA6734E1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FB478E-FB81-41A6-A832-0703D354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B075D5-8CEF-41EC-AB1E-7F535FA5194B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853D11-8B4C-4DF0-9792-AD395FD87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F182AC-DCE8-40C2-A0DA-575C85213119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8B73D5-A099-4488-9235-D74173CCB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8E1F67-9378-48FD-A9BB-027C5DB9F954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82206-0E84-415B-B38D-1BEC2FC7B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0D842-D4E6-4CAF-8481-3F909B4BAC5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6B1D9C-350C-4177-B0E8-4882664C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643" y="1892427"/>
            <a:ext cx="3276600" cy="320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 sz="18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9946" y="2050742"/>
            <a:ext cx="5279254" cy="427385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500" b="1">
                <a:solidFill>
                  <a:srgbClr val="522B16"/>
                </a:solidFill>
                <a:latin typeface="Helvetic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1D736-FA25-44AD-A19F-E06007B53748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28F2C0-648B-4F67-B41B-4C8B2C63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A8FAFC-C225-4711-8996-F9B4591E6CDB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EC9622-1982-4E09-AD50-5EB5D9F69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B08BC2-680C-469B-B056-84415A037BBB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ED1737-4644-4585-A38A-EF626082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F144C-CC3E-44E4-AFA5-FE8A9D865476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18CD6F-C17C-4076-AF04-ABEA359D7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6B9881-520E-4083-A11F-AEAA4C090404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7DF45D-079C-48C3-8C69-18B72CB7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535C0C-389D-4FF3-BFBC-3500525E294B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594CD-E701-490E-822B-E7D828F69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89276-1B14-476A-9E83-C474D25C5D24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385698-48EA-44D5-B994-E37472860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36BF71-D49F-4687-A5FB-5B8C906374E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6DDACD-9740-4E67-BA71-784008E4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B7BBCC-FEB1-462D-854C-F7208C5D5318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84A6B4-E5EC-42F7-8FD5-C1FF2282D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F692D8-0C7B-47C9-868C-3E3612CB1269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2E8A03-7A77-4A71-8B13-AA8EEBAE0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DB8E21-F71A-4C58-BC32-A050FE7A6091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B05012-4D10-4E32-81D1-592471C8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925913-7A40-4A19-8798-B32B66F3BAE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922DEF-4566-49CC-B5E7-29ACCC97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B7610C-B2DA-44E9-B8D5-EF0A05DC082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57D7A2-29EE-4DFE-A54A-CB69ECC2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D4D092-87FF-4F88-A57C-0E103E00180C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191E9D-02C8-46FC-88B7-79B5C7E4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81652-8A43-48EB-940B-FBDB9FF72E67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98930B-6EC0-4442-9966-93886D350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83A80E-D038-4667-AAC7-2E798A87995A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4929E-9437-4C3D-B396-CD4F8C217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0242BC-AA98-431B-848E-5F62C352F98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2DD04-8E75-4C36-9F20-39210F1ED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551973-2E22-48B1-9A67-4A26A63BFBA4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C2092C-0F12-4A14-AEA6-EC094EF3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A9A7F7-9E4E-4368-9B69-8E1FBFFDA04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7096A0-A606-405E-9A01-8DD9DAD3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C3160D-5046-4392-8FF8-FBB64E9281BD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D42293-4C2A-46BD-9941-8D7B65C2F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41B5CA-464B-4F13-8F18-AD31D054BDDD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A83222-92EC-4FF8-945C-797EE50C0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82066"/>
            <a:ext cx="8763000" cy="46711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06" y="1233994"/>
            <a:ext cx="8480394" cy="52659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781800" cy="12192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500" b="1" spc="0" baseline="0">
                <a:solidFill>
                  <a:srgbClr val="F89B1A"/>
                </a:solidFill>
                <a:effectLst/>
                <a:latin typeface="Palatino Linotype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133600" y="3429000"/>
            <a:ext cx="6781800" cy="304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500" b="1" spc="30" baseline="0">
                <a:solidFill>
                  <a:srgbClr val="2D85BF"/>
                </a:solidFill>
                <a:effectLst/>
                <a:latin typeface="Helvetica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092200"/>
            <a:ext cx="4504267" cy="1193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 spc="30" baseline="0">
                <a:solidFill>
                  <a:srgbClr val="2D85BF"/>
                </a:solidFill>
                <a:effectLst/>
                <a:latin typeface="Palatino Linotype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09600" y="3124200"/>
            <a:ext cx="7848600" cy="32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500" b="1" spc="30" baseline="0">
                <a:solidFill>
                  <a:schemeClr val="bg1"/>
                </a:solidFill>
                <a:effectLst/>
                <a:latin typeface="Helvetica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193410-652E-4345-BA54-DCA8C0E9BD0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FA888C-518F-447E-B64A-714AB6AB3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3AED2-5A25-4ACC-A9A4-8825DC3D7497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EC0944-F756-4025-A44A-F405A3A2F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8FC57C-2401-4D60-B734-EED34EE6E7C9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F426EE-4555-47FB-ABF4-7684CE34D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CCBC7F-8750-44D5-A943-6C17AC530572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68B13A-4F9E-47B8-8149-FB311309C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665615-2D8E-40DC-BDE2-08CEF530E440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A3CBC3-EB99-476E-94FE-F2E85FE5F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98CA0D-BEC1-47FA-A024-8FC216DC622E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FC7CE7-3B97-4400-8EB5-ADB0DEE7D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6FEC03-B2CA-455D-B3BE-32DBB01527CF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68A143-D8F1-4EE0-AE9E-E90E5C51F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971850-E966-4FCA-A621-0E4E04471238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52D89-2167-46E5-8A43-FA4F56C0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F966F-CA58-433A-A9D3-6CB16E1E6C6C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D725A-43B0-41B5-8AA9-E9E438984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F651D4-BA76-4A06-9E11-728969B62C8A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28D29E-29CC-4D52-B0DE-6258202BC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FEA44C-2C16-4824-BE65-A5A033F911EB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F04425-B38A-4438-A474-52972325A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006110-0C09-46CD-8FDB-97AC8949F90B}" type="datetimeFigureOut">
              <a:rPr lang="en-US"/>
              <a:pPr>
                <a:defRPr/>
              </a:pPr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3489F3-2D7F-4FB1-B892-44ED1A008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7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85.xml"/><Relationship Id="rId16" Type="http://schemas.openxmlformats.org/officeDocument/2006/relationships/theme" Target="../theme/theme7.xml"/><Relationship Id="rId17" Type="http://schemas.openxmlformats.org/officeDocument/2006/relationships/image" Target="../media/image7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3048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143000"/>
            <a:ext cx="670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51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D85BF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D85BF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D85BF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D85BF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D85BF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411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975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60198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  <a:cs typeface="+mn-cs"/>
              </a:rPr>
              <a:t>Permission granted to reproduce for educational use only.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2672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  <a:cs typeface="+mn-cs"/>
              </a:rPr>
              <a:t>© Goodheart-Willcox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Helvetic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j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j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81000" y="434975"/>
            <a:ext cx="8305800" cy="7620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smtClean="0">
                <a:solidFill>
                  <a:srgbClr val="00B050"/>
                </a:solidFill>
                <a:latin typeface="Helvetica" pitchFamily="34" charset="0"/>
                <a:ea typeface="+mj-ea"/>
                <a:cs typeface="+mj-cs"/>
              </a:rPr>
              <a:t>Review</a:t>
            </a:r>
            <a:endParaRPr lang="en-US" sz="4000" b="1" kern="0" dirty="0">
              <a:solidFill>
                <a:srgbClr val="00B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0198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  <a:cs typeface="+mn-cs"/>
              </a:rPr>
              <a:t>Permission granted to reproduce for educational use only.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2672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  <a:cs typeface="+mn-cs"/>
              </a:rPr>
              <a:t>© Goodheart-Willcox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j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j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524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2D85BF"/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49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5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Electronic Banking (continued)</a:t>
            </a:r>
          </a:p>
        </p:txBody>
      </p:sp>
      <p:pic>
        <p:nvPicPr>
          <p:cNvPr id="88067" name="Picture 2" descr="M:\Products\School to Career_c2018\Edited\PPT\Figures\26-01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0104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 checking account provides the following.</a:t>
            </a:r>
          </a:p>
          <a:p>
            <a:pPr lvl="1"/>
            <a:r>
              <a:rPr lang="en-US" smtClean="0">
                <a:cs typeface="Arial" charset="0"/>
              </a:rPr>
              <a:t>Safe place to keep cash</a:t>
            </a:r>
          </a:p>
          <a:p>
            <a:pPr lvl="1"/>
            <a:r>
              <a:rPr lang="en-US" smtClean="0">
                <a:cs typeface="Arial" charset="0"/>
              </a:rPr>
              <a:t>Easy way to withdraw cash</a:t>
            </a:r>
          </a:p>
          <a:p>
            <a:pPr lvl="1"/>
            <a:r>
              <a:rPr lang="en-US" smtClean="0">
                <a:cs typeface="Arial" charset="0"/>
              </a:rPr>
              <a:t>More secure way to send payments through the mail</a:t>
            </a:r>
          </a:p>
          <a:p>
            <a:pPr lvl="1"/>
            <a:r>
              <a:rPr lang="en-US" smtClean="0">
                <a:cs typeface="Arial" charset="0"/>
              </a:rPr>
              <a:t>Detailed record of spending and receipts</a:t>
            </a:r>
          </a:p>
          <a:p>
            <a:pPr lvl="1"/>
            <a:r>
              <a:rPr lang="en-US" smtClean="0">
                <a:cs typeface="Arial" charset="0"/>
              </a:rPr>
              <a:t>Method of establishing a credit history</a:t>
            </a:r>
          </a:p>
          <a:p>
            <a:pPr lvl="1"/>
            <a:r>
              <a:rPr lang="en-US" smtClean="0">
                <a:cs typeface="Arial" charset="0"/>
              </a:rPr>
              <a:t>Place where paychecks can be deposited directly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Financial institutions offer many types of checking accounts.</a:t>
            </a:r>
          </a:p>
          <a:p>
            <a:pPr lvl="1"/>
            <a:r>
              <a:rPr lang="en-US" smtClean="0">
                <a:cs typeface="Arial" charset="0"/>
              </a:rPr>
              <a:t>Some accounts pay interest.</a:t>
            </a:r>
          </a:p>
          <a:p>
            <a:pPr lvl="1"/>
            <a:r>
              <a:rPr lang="en-US" smtClean="0">
                <a:cs typeface="Arial" charset="0"/>
              </a:rPr>
              <a:t>Some accounts require a minimum balance.</a:t>
            </a:r>
          </a:p>
          <a:p>
            <a:pPr lvl="1"/>
            <a:r>
              <a:rPr lang="en-US" smtClean="0">
                <a:cs typeface="Arial" charset="0"/>
              </a:rPr>
              <a:t>Some accounts have a monthly fee associated with them.</a:t>
            </a:r>
          </a:p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pic>
        <p:nvPicPr>
          <p:cNvPr id="91139" name="Picture 2" descr="M:\Products\School to Career_c2018\Edited\PPT\Figures\26-02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719137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Making deposits</a:t>
            </a:r>
          </a:p>
          <a:p>
            <a:pPr lvl="1"/>
            <a:r>
              <a:rPr lang="en-US" smtClean="0">
                <a:cs typeface="Arial" charset="0"/>
              </a:rPr>
              <a:t>Fill out a deposit slip.</a:t>
            </a:r>
          </a:p>
          <a:p>
            <a:pPr lvl="1"/>
            <a:r>
              <a:rPr lang="en-US" smtClean="0">
                <a:cs typeface="Arial" charset="0"/>
              </a:rPr>
              <a:t>Record the amount of deposit into your register.</a:t>
            </a:r>
          </a:p>
          <a:p>
            <a:pPr lvl="1"/>
            <a:r>
              <a:rPr lang="en-US" smtClean="0">
                <a:cs typeface="Arial" charset="0"/>
              </a:rPr>
              <a:t>Money may not be available immediately.</a:t>
            </a:r>
          </a:p>
          <a:p>
            <a:r>
              <a:rPr lang="en-US" smtClean="0">
                <a:cs typeface="Arial" charset="0"/>
              </a:rPr>
              <a:t>Endorsing checks</a:t>
            </a:r>
          </a:p>
          <a:p>
            <a:pPr lvl="1"/>
            <a:r>
              <a:rPr lang="en-US" smtClean="0">
                <a:cs typeface="Arial" charset="0"/>
              </a:rPr>
              <a:t>An </a:t>
            </a:r>
            <a:r>
              <a:rPr lang="en-US" b="1" smtClean="0">
                <a:cs typeface="Arial" charset="0"/>
              </a:rPr>
              <a:t>endorsement</a:t>
            </a:r>
            <a:r>
              <a:rPr lang="en-US" smtClean="0">
                <a:cs typeface="Arial" charset="0"/>
              </a:rPr>
              <a:t> is the signature required on the back of a check to legally transfer value.</a:t>
            </a:r>
          </a:p>
          <a:p>
            <a:pPr lvl="1"/>
            <a:r>
              <a:rPr lang="en-US" smtClean="0">
                <a:cs typeface="Arial" charset="0"/>
              </a:rPr>
              <a:t>Blank endorsement</a:t>
            </a:r>
          </a:p>
          <a:p>
            <a:pPr lvl="1"/>
            <a:r>
              <a:rPr lang="en-US" smtClean="0">
                <a:cs typeface="Arial" charset="0"/>
              </a:rPr>
              <a:t>Restrictive endorsement</a:t>
            </a:r>
          </a:p>
          <a:p>
            <a:pPr lvl="1"/>
            <a:r>
              <a:rPr lang="en-US" smtClean="0">
                <a:cs typeface="Arial" charset="0"/>
              </a:rPr>
              <a:t>Special endorsement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pic>
        <p:nvPicPr>
          <p:cNvPr id="93187" name="Picture 2" descr="M:\Products\School to Career_c2018\Edited\PPT\Figures\26-03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2162175"/>
            <a:ext cx="87598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/>
          <p:nvPr/>
        </p:nvSpPr>
        <p:spPr>
          <a:xfrm>
            <a:off x="0" y="6627813"/>
            <a:ext cx="2819400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Goodheart-Willcox Publisher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pic>
        <p:nvPicPr>
          <p:cNvPr id="94211" name="Picture 2" descr="M:\Products\School to Career_c2018\Edited\PPT\Figures\26-04 copy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524000"/>
            <a:ext cx="365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/>
          <p:nvPr/>
        </p:nvSpPr>
        <p:spPr>
          <a:xfrm>
            <a:off x="0" y="6627813"/>
            <a:ext cx="2819400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Goodheart-Willcox Publisher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Writing checks</a:t>
            </a:r>
          </a:p>
          <a:p>
            <a:pPr lvl="1"/>
            <a:r>
              <a:rPr lang="en-US" smtClean="0">
                <a:cs typeface="Arial" charset="0"/>
              </a:rPr>
              <a:t>Date</a:t>
            </a:r>
          </a:p>
          <a:p>
            <a:pPr lvl="1"/>
            <a:r>
              <a:rPr lang="en-US" smtClean="0">
                <a:cs typeface="Arial" charset="0"/>
              </a:rPr>
              <a:t>Name of the payee</a:t>
            </a:r>
          </a:p>
          <a:p>
            <a:pPr lvl="1"/>
            <a:r>
              <a:rPr lang="en-US" smtClean="0">
                <a:cs typeface="Arial" charset="0"/>
              </a:rPr>
              <a:t>Amount of the check in numerals</a:t>
            </a:r>
          </a:p>
          <a:p>
            <a:pPr lvl="1"/>
            <a:r>
              <a:rPr lang="en-US" smtClean="0">
                <a:cs typeface="Arial" charset="0"/>
              </a:rPr>
              <a:t>Amount of the check in words</a:t>
            </a:r>
          </a:p>
          <a:p>
            <a:pPr lvl="1"/>
            <a:r>
              <a:rPr lang="en-US" smtClean="0">
                <a:cs typeface="Arial" charset="0"/>
              </a:rPr>
              <a:t>Purpose of the check</a:t>
            </a:r>
          </a:p>
          <a:p>
            <a:pPr lvl="1"/>
            <a:r>
              <a:rPr lang="en-US" smtClean="0">
                <a:cs typeface="Arial" charset="0"/>
              </a:rPr>
              <a:t>Signature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pic>
        <p:nvPicPr>
          <p:cNvPr id="96259" name="Picture 2" descr="M:\Products\School to Career_c2018\Edited\PPT\Figures\26-05 copy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267200"/>
            <a:ext cx="6934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3" descr="M:\Products\School to Career_c2018\Edited\PPT\Figures\26-06 copy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0"/>
            <a:ext cx="675163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/>
          <p:nvPr/>
        </p:nvSpPr>
        <p:spPr>
          <a:xfrm>
            <a:off x="0" y="6627813"/>
            <a:ext cx="2819400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Goodheart-Willcox Publisher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Record changes to your account</a:t>
            </a:r>
          </a:p>
          <a:p>
            <a:pPr lvl="1"/>
            <a:r>
              <a:rPr lang="en-US" smtClean="0">
                <a:cs typeface="Arial" charset="0"/>
              </a:rPr>
              <a:t>Update register each time funds enter or leave account.</a:t>
            </a:r>
          </a:p>
          <a:p>
            <a:pPr lvl="1"/>
            <a:r>
              <a:rPr lang="en-US" smtClean="0">
                <a:cs typeface="Arial" charset="0"/>
              </a:rPr>
              <a:t>For check transactions, include check number, date, payee, purpose, and check amount.</a:t>
            </a:r>
          </a:p>
          <a:p>
            <a:pPr lvl="1"/>
            <a:r>
              <a:rPr lang="en-US" smtClean="0">
                <a:cs typeface="Arial" charset="0"/>
              </a:rPr>
              <a:t>For debit card transactions, include date, name of the merchant or ATM location, purpose, and amount.</a:t>
            </a:r>
          </a:p>
          <a:p>
            <a:pPr lvl="1"/>
            <a:r>
              <a:rPr lang="en-US" smtClean="0">
                <a:cs typeface="Arial" charset="0"/>
              </a:rPr>
              <a:t>Keeping up-to-date records will help with balancing account.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Arial" charset="0"/>
              </a:rPr>
              <a:t>Chapter 26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Banking, Saving, and Investing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pic>
        <p:nvPicPr>
          <p:cNvPr id="98307" name="Picture 2" descr="M:\Products\School to Career_c2018\Edited\PPT\Figures\26-07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6482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27813"/>
            <a:ext cx="2819400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Goodheart-Willcox Publisher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Accounts (continued)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Cashing checks</a:t>
            </a:r>
          </a:p>
          <a:p>
            <a:pPr lvl="1"/>
            <a:r>
              <a:rPr lang="en-US" smtClean="0">
                <a:cs typeface="Arial" charset="0"/>
              </a:rPr>
              <a:t>Many places ask for ID.</a:t>
            </a:r>
          </a:p>
          <a:p>
            <a:pPr lvl="1"/>
            <a:r>
              <a:rPr lang="en-US" smtClean="0">
                <a:cs typeface="Arial" charset="0"/>
              </a:rPr>
              <a:t>Do not endorse until in the presence of a bank teller.</a:t>
            </a:r>
          </a:p>
          <a:p>
            <a:r>
              <a:rPr lang="en-US" smtClean="0">
                <a:cs typeface="Arial" charset="0"/>
              </a:rPr>
              <a:t>Balancing a checkbook</a:t>
            </a:r>
          </a:p>
          <a:p>
            <a:pPr lvl="1"/>
            <a:r>
              <a:rPr lang="en-US" smtClean="0">
                <a:cs typeface="Arial" charset="0"/>
              </a:rPr>
              <a:t>Make sure your register agrees with the bank statement mailed to you.</a:t>
            </a:r>
          </a:p>
          <a:p>
            <a:pPr lvl="1"/>
            <a:r>
              <a:rPr lang="en-US" b="1" smtClean="0">
                <a:cs typeface="Arial" charset="0"/>
              </a:rPr>
              <a:t>Canceled checks</a:t>
            </a:r>
            <a:r>
              <a:rPr lang="en-US" smtClean="0">
                <a:cs typeface="Arial" charset="0"/>
              </a:rPr>
              <a:t> are checks that have been processed by the bank.</a:t>
            </a:r>
            <a:endParaRPr lang="en-US" b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Types of Checks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traveler’s check </a:t>
            </a:r>
            <a:r>
              <a:rPr lang="en-US" smtClean="0">
                <a:cs typeface="Arial" charset="0"/>
              </a:rPr>
              <a:t>is accepted as cash in most places around the world.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cashier’s check </a:t>
            </a:r>
            <a:r>
              <a:rPr lang="en-US" smtClean="0">
                <a:cs typeface="Arial" charset="0"/>
              </a:rPr>
              <a:t>is issued from a bank’s account rather than the account of a person or a business.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certified check </a:t>
            </a:r>
            <a:r>
              <a:rPr lang="en-US" smtClean="0">
                <a:cs typeface="Arial" charset="0"/>
              </a:rPr>
              <a:t>is a personal check with a bank’s guarantee that the check will be paid.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money order </a:t>
            </a:r>
            <a:r>
              <a:rPr lang="en-US" smtClean="0">
                <a:cs typeface="Arial" charset="0"/>
              </a:rPr>
              <a:t>is a type of check issued for a specific amount of money payable to a specific payee.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Safe-Deposit Boxes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Banks and some other financial institutions rent safe-deposit boxes in their vaults.</a:t>
            </a:r>
          </a:p>
          <a:p>
            <a:r>
              <a:rPr lang="en-US" smtClean="0">
                <a:cs typeface="Arial" charset="0"/>
              </a:rPr>
              <a:t>Safe-deposit boxes</a:t>
            </a:r>
            <a:r>
              <a:rPr lang="en-US" i="1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are small metal containers that people rent to protect their valuables from fire and theft.</a:t>
            </a:r>
          </a:p>
          <a:p>
            <a:r>
              <a:rPr lang="en-US" smtClean="0">
                <a:cs typeface="Arial" charset="0"/>
              </a:rPr>
              <a:t>It takes two keys to open a safe-deposit box: your key and one retained by the financial institution.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1.	List three factors to consider when choosing a financial institution.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Any three of the following: location; hours of operation; availability of online banking options; fees charged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2.	List two advantages of online banking.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The convenience of using your computer to manage your finances and access to services 24-hours a day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3.	What does direct deposit mean?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Automatically depositing paychecks directly into a checking or savings account each payday.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4.	List five guidelines for using an ATM safely.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Any five of the following: Avoid an ATM located in a secluded place; when using an ATM at night, make sure the machine and the area surrounding it are well lighted; beware of who is near the machine; have your ATM card ready as you approach the machine; memorize your PIN number; put away cash from the ATM immediately; check your bank statements very carefully for incorrect entries; keep your car doors locked and your engine running when using a drive-up ATM.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5.	How does a debit card differ from a cash card?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A purchase made using a debit card deducts money from a checking or savings account where a purchase made using a cash card deducts money previously loaded onto the card.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66800" y="1092200"/>
            <a:ext cx="4953000" cy="1193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Section 26.2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Saving and Investing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064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Explain the types of savings products available to financial institutions.</a:t>
            </a:r>
          </a:p>
          <a:p>
            <a:r>
              <a:rPr lang="en-US" smtClean="0"/>
              <a:t>Compare different types of investments.</a:t>
            </a:r>
          </a:p>
          <a:p>
            <a:r>
              <a:rPr lang="en-US" smtClean="0"/>
              <a:t>Describe ways to invest wisely.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</a:p>
        </p:txBody>
      </p:sp>
      <p:sp>
        <p:nvSpPr>
          <p:cNvPr id="10752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simple interest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compound interest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certificate of deposit (CD)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inflation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Consumer Price Index (CPI)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securities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0752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stock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bond 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mutual fund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money market fund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401(k) plan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individual retirement account (IRA)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066800" y="1092200"/>
            <a:ext cx="4953000" cy="1193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Section 26.1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Banking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Question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most effective way to save money?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Saving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Saving money in a financial institution provides a safe place to keep your money and pays interest.</a:t>
            </a:r>
          </a:p>
          <a:p>
            <a:r>
              <a:rPr lang="en-US" b="1" smtClean="0">
                <a:cs typeface="Arial" charset="0"/>
              </a:rPr>
              <a:t>Simple interest </a:t>
            </a:r>
            <a:r>
              <a:rPr lang="en-US" smtClean="0">
                <a:cs typeface="Arial" charset="0"/>
              </a:rPr>
              <a:t>is interest paid only on the money initially deposited.</a:t>
            </a:r>
          </a:p>
          <a:p>
            <a:r>
              <a:rPr lang="en-US" b="1" smtClean="0">
                <a:cs typeface="Arial" charset="0"/>
              </a:rPr>
              <a:t>Compound interest </a:t>
            </a:r>
            <a:r>
              <a:rPr lang="en-US" smtClean="0">
                <a:cs typeface="Arial" charset="0"/>
              </a:rPr>
              <a:t>is interest paid on the initial deposit plus any interest already earned.</a:t>
            </a:r>
          </a:p>
          <a:p>
            <a:r>
              <a:rPr lang="en-US" smtClean="0">
                <a:cs typeface="Arial" charset="0"/>
              </a:rPr>
              <a:t>A regular savings account allows you to make deposits and withdrawals in varying amounts at any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Saving (continued)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 money market deposit account pays a higher interest rate.</a:t>
            </a:r>
          </a:p>
          <a:p>
            <a:pPr lvl="1"/>
            <a:r>
              <a:rPr lang="en-US" smtClean="0">
                <a:cs typeface="Arial" charset="0"/>
              </a:rPr>
              <a:t>It may require a minimum balance.</a:t>
            </a:r>
          </a:p>
          <a:p>
            <a:pPr lvl="1"/>
            <a:r>
              <a:rPr lang="en-US" smtClean="0">
                <a:cs typeface="Arial" charset="0"/>
              </a:rPr>
              <a:t>The number and the amount of the checks allowed may be restricted.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certificate of deposit (CD) </a:t>
            </a:r>
            <a:r>
              <a:rPr lang="en-US" smtClean="0">
                <a:cs typeface="Arial" charset="0"/>
              </a:rPr>
              <a:t>pays a higher interest rate than a regular savings account.</a:t>
            </a:r>
          </a:p>
          <a:p>
            <a:r>
              <a:rPr lang="en-US" smtClean="0">
                <a:cs typeface="Arial" charset="0"/>
              </a:rPr>
              <a:t>A CD requires depositors to commit their money for a specific period.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Investments can be a good way to protect against </a:t>
            </a:r>
            <a:r>
              <a:rPr lang="en-US" b="1" dirty="0" smtClean="0"/>
              <a:t>inflation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b="1" dirty="0" smtClean="0"/>
              <a:t>Consumer price index (CPI) </a:t>
            </a:r>
            <a:r>
              <a:rPr lang="en-US" dirty="0" smtClean="0"/>
              <a:t>is a measure of the average change in prices for consumer goods and services over time.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Most </a:t>
            </a:r>
            <a:r>
              <a:rPr lang="en-US" dirty="0"/>
              <a:t>investments involve some degree of </a:t>
            </a:r>
            <a:r>
              <a:rPr lang="en-US" dirty="0" smtClean="0"/>
              <a:t>risk.</a:t>
            </a:r>
            <a:endParaRPr lang="en-US" dirty="0"/>
          </a:p>
          <a:p>
            <a:pPr>
              <a:defRPr/>
            </a:pPr>
            <a:r>
              <a:rPr lang="en-US" dirty="0"/>
              <a:t>The three basic types </a:t>
            </a:r>
            <a:r>
              <a:rPr lang="en-US" dirty="0" smtClean="0"/>
              <a:t>of investments are securities, retirement accounts, and real estate.</a:t>
            </a:r>
          </a:p>
          <a:p>
            <a:pPr>
              <a:defRPr/>
            </a:pPr>
            <a:r>
              <a:rPr lang="en-US" b="1" dirty="0" smtClean="0"/>
              <a:t>Securities</a:t>
            </a:r>
            <a:r>
              <a:rPr lang="en-US" dirty="0" smtClean="0"/>
              <a:t> are financial instruments that represent ownership, indebtedness, or the rights to ownership.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Investing (continued)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stock </a:t>
            </a:r>
            <a:r>
              <a:rPr lang="en-US" smtClean="0">
                <a:cs typeface="Arial" charset="0"/>
              </a:rPr>
              <a:t>is a share in the ownership of a corporation.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bond </a:t>
            </a:r>
            <a:r>
              <a:rPr lang="en-US" smtClean="0">
                <a:cs typeface="Arial" charset="0"/>
              </a:rPr>
              <a:t>is a certificate of debt issued by a corporation or a government.</a:t>
            </a:r>
          </a:p>
          <a:p>
            <a:r>
              <a:rPr lang="en-US" smtClean="0">
                <a:cs typeface="Arial" charset="0"/>
              </a:rPr>
              <a:t>In a </a:t>
            </a:r>
            <a:r>
              <a:rPr lang="en-US" b="1" smtClean="0">
                <a:cs typeface="Arial" charset="0"/>
              </a:rPr>
              <a:t>mutual fund</a:t>
            </a:r>
            <a:r>
              <a:rPr lang="en-US" smtClean="0">
                <a:cs typeface="Arial" charset="0"/>
              </a:rPr>
              <a:t>,</a:t>
            </a:r>
            <a:r>
              <a:rPr lang="en-US" b="1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money from a number of investors is combined and invested in securities.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money market fund</a:t>
            </a:r>
            <a:r>
              <a:rPr lang="en-US" smtClean="0">
                <a:cs typeface="Arial" charset="0"/>
              </a:rPr>
              <a:t> is a type of mutual fund that deals only in high interest, short-term investments.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Investing (continued)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401(k) plan </a:t>
            </a:r>
            <a:r>
              <a:rPr lang="en-US" smtClean="0">
                <a:cs typeface="Arial" charset="0"/>
              </a:rPr>
              <a:t>is a retirement savings plan offered through an employer.</a:t>
            </a:r>
          </a:p>
          <a:p>
            <a:r>
              <a:rPr lang="en-US" smtClean="0">
                <a:cs typeface="Arial" charset="0"/>
              </a:rPr>
              <a:t>An </a:t>
            </a:r>
            <a:r>
              <a:rPr lang="en-US" b="1" smtClean="0">
                <a:cs typeface="Arial" charset="0"/>
              </a:rPr>
              <a:t>individual retirement account (IRA) </a:t>
            </a:r>
            <a:r>
              <a:rPr lang="en-US" smtClean="0">
                <a:cs typeface="Arial" charset="0"/>
              </a:rPr>
              <a:t>is a type of savings account that anyone with earned income can open as a way to save for retirement.</a:t>
            </a:r>
          </a:p>
          <a:p>
            <a:pPr lvl="1"/>
            <a:r>
              <a:rPr lang="en-US" smtClean="0">
                <a:cs typeface="Arial" charset="0"/>
              </a:rPr>
              <a:t>Traditional IRA charges tax on earnings and withdrawals after retirement.</a:t>
            </a:r>
          </a:p>
          <a:p>
            <a:pPr lvl="1"/>
            <a:r>
              <a:rPr lang="en-US" smtClean="0">
                <a:cs typeface="Arial" charset="0"/>
              </a:rPr>
              <a:t>Roth IRA taxes contributions, but not withdrawals or earnings after retirement.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Investing Wisely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Investing can be very risky.</a:t>
            </a:r>
          </a:p>
          <a:p>
            <a:r>
              <a:rPr lang="en-US" smtClean="0">
                <a:cs typeface="Arial" charset="0"/>
              </a:rPr>
              <a:t>Do not invest money you cannot afford to lose.</a:t>
            </a:r>
          </a:p>
          <a:p>
            <a:r>
              <a:rPr lang="en-US" smtClean="0">
                <a:cs typeface="Arial" charset="0"/>
              </a:rPr>
              <a:t>Be sure you have an emergency fund in place before investing.</a:t>
            </a:r>
          </a:p>
          <a:p>
            <a:r>
              <a:rPr lang="en-US" smtClean="0">
                <a:cs typeface="Arial" charset="0"/>
              </a:rPr>
              <a:t>Research the current outlook for the economy.</a:t>
            </a:r>
          </a:p>
          <a:p>
            <a:r>
              <a:rPr lang="en-US" smtClean="0">
                <a:cs typeface="Arial" charset="0"/>
              </a:rPr>
              <a:t>Look for an investment that is expected to increase in value.</a:t>
            </a:r>
          </a:p>
          <a:p>
            <a:r>
              <a:rPr lang="en-US" smtClean="0">
                <a:cs typeface="Arial" charset="0"/>
              </a:rPr>
              <a:t>Make sure you understand the risks and rewards of the investment.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1.	What is the difference between simple interest and compound interest?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Simple interest is only applied to the initial amount invested while compound interest pays interest on the interest earned.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2.	Why do corporations and governments issue securities?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To get money to operate and expand.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3.	List five types of investments.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Stocks, bonds, retirement accounts, mutual funds, and real estate.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4.	What is the difference between a bond and a stock?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A bond is like an IOU, and stock indicates partial ownership.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5.	When should an individual start saving for retirement?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	When he or she gets her first job.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819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Describe the features of different types of financial institutions.</a:t>
            </a:r>
          </a:p>
          <a:p>
            <a:r>
              <a:rPr lang="en-US" smtClean="0"/>
              <a:t>Explain how electronic banking services work.</a:t>
            </a:r>
          </a:p>
          <a:p>
            <a:r>
              <a:rPr lang="en-US" smtClean="0"/>
              <a:t>Describe how checking accounts may be used.</a:t>
            </a:r>
          </a:p>
          <a:p>
            <a:r>
              <a:rPr lang="en-US" smtClean="0"/>
              <a:t>Describe the special types of checks that can be used in place of personal checks and cash.</a:t>
            </a:r>
          </a:p>
          <a:p>
            <a:r>
              <a:rPr lang="en-US" smtClean="0"/>
              <a:t>Explain how safety-deposit boxes are used.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</a:p>
        </p:txBody>
      </p:sp>
      <p:sp>
        <p:nvSpPr>
          <p:cNvPr id="8294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electronic funds transfer (EFT)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e-check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automated teller machine (ATM)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debit card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smart card</a:t>
            </a:r>
          </a:p>
          <a:p>
            <a:pPr>
              <a:buFont typeface="Arial" charset="0"/>
              <a:buNone/>
            </a:pPr>
            <a:endParaRPr lang="en-US" smtClean="0">
              <a:cs typeface="Helvetica" pitchFamily="34" charset="0"/>
            </a:endParaRPr>
          </a:p>
        </p:txBody>
      </p:sp>
      <p:sp>
        <p:nvSpPr>
          <p:cNvPr id="8294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cash card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endorsement 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canceled check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traveler’s check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cashier’s check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certified check</a:t>
            </a:r>
          </a:p>
          <a:p>
            <a:pPr>
              <a:buFont typeface="Arial" charset="0"/>
              <a:buNone/>
            </a:pPr>
            <a:r>
              <a:rPr lang="en-US" smtClean="0">
                <a:cs typeface="Helvetica" pitchFamily="34" charset="0"/>
              </a:rPr>
              <a:t>money order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Essential Question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should be considered when choosing a bank?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Financial Institutions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There are three common types of financial institutions.</a:t>
            </a:r>
          </a:p>
          <a:p>
            <a:pPr lvl="1"/>
            <a:r>
              <a:rPr lang="en-US" smtClean="0">
                <a:cs typeface="Arial" charset="0"/>
              </a:rPr>
              <a:t>Commercial banks</a:t>
            </a:r>
          </a:p>
          <a:p>
            <a:pPr lvl="1"/>
            <a:r>
              <a:rPr lang="en-US" smtClean="0">
                <a:cs typeface="Arial" charset="0"/>
              </a:rPr>
              <a:t>Savings and loan associations (S &amp; Ls)</a:t>
            </a:r>
          </a:p>
          <a:p>
            <a:pPr lvl="1"/>
            <a:r>
              <a:rPr lang="en-US" smtClean="0">
                <a:cs typeface="Arial" charset="0"/>
              </a:rPr>
              <a:t>Credit unions</a:t>
            </a:r>
          </a:p>
          <a:p>
            <a:r>
              <a:rPr lang="en-US" smtClean="0">
                <a:cs typeface="Arial" charset="0"/>
              </a:rPr>
              <a:t>A credit union differs from a commercial bank and an S &amp; L in that its services are for members only.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Electronic Banking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Online banking allows you to use your computer to manage your finances through an Internet connection.</a:t>
            </a:r>
          </a:p>
          <a:p>
            <a:r>
              <a:rPr lang="en-US" smtClean="0">
                <a:cs typeface="Arial" charset="0"/>
              </a:rPr>
              <a:t>An </a:t>
            </a:r>
            <a:r>
              <a:rPr lang="en-US" b="1" smtClean="0">
                <a:cs typeface="Arial" charset="0"/>
              </a:rPr>
              <a:t>electronic funds transfer (EFT) </a:t>
            </a:r>
            <a:r>
              <a:rPr lang="en-US" smtClean="0">
                <a:cs typeface="Arial" charset="0"/>
              </a:rPr>
              <a:t>is the automatic transfer of money from one account to another electronically.</a:t>
            </a:r>
          </a:p>
          <a:p>
            <a:r>
              <a:rPr lang="en-US" smtClean="0">
                <a:cs typeface="Arial" charset="0"/>
              </a:rPr>
              <a:t>Using the telephone is another way to pay bills and transfer funds.</a:t>
            </a:r>
          </a:p>
          <a:p>
            <a:r>
              <a:rPr lang="en-US" b="1" smtClean="0">
                <a:cs typeface="Arial" charset="0"/>
              </a:rPr>
              <a:t>E-checks</a:t>
            </a:r>
            <a:r>
              <a:rPr lang="en-US" smtClean="0">
                <a:cs typeface="Arial" charset="0"/>
              </a:rPr>
              <a:t> are an electronic version of a paper check can be used for online payments.</a:t>
            </a:r>
            <a:endParaRPr lang="en-US" b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Electronic Banking (continued)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cs typeface="Arial" charset="0"/>
              </a:rPr>
              <a:t>Automated teller machines (ATMs) </a:t>
            </a:r>
            <a:r>
              <a:rPr lang="en-US" smtClean="0">
                <a:cs typeface="Arial" charset="0"/>
              </a:rPr>
              <a:t>are computer terminals that customers use to make financial transactions.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debit card </a:t>
            </a:r>
            <a:r>
              <a:rPr lang="en-US" smtClean="0">
                <a:cs typeface="Arial" charset="0"/>
              </a:rPr>
              <a:t>allows you to withdraw funds from your bank account and make purchases.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smart card </a:t>
            </a:r>
            <a:r>
              <a:rPr lang="en-US" smtClean="0">
                <a:cs typeface="Arial" charset="0"/>
              </a:rPr>
              <a:t>is an advanced type of debit card that contains a microchip.</a:t>
            </a:r>
          </a:p>
          <a:p>
            <a:r>
              <a:rPr lang="en-US" smtClean="0">
                <a:cs typeface="Arial" charset="0"/>
              </a:rPr>
              <a:t>A </a:t>
            </a:r>
            <a:r>
              <a:rPr lang="en-US" b="1" smtClean="0">
                <a:cs typeface="Arial" charset="0"/>
              </a:rPr>
              <a:t>cash card </a:t>
            </a:r>
            <a:r>
              <a:rPr lang="en-US" smtClean="0">
                <a:cs typeface="Arial" charset="0"/>
              </a:rPr>
              <a:t>is a prepaid type of debit card.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ssential Question3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view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SchooltoCareer</Template>
  <TotalTime>0</TotalTime>
  <Words>1308</Words>
  <Application>Microsoft Macintosh PowerPoint</Application>
  <PresentationFormat>On-screen Show (4:3)</PresentationFormat>
  <Paragraphs>222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Title Slide</vt:lpstr>
      <vt:lpstr>4_Custom Design</vt:lpstr>
      <vt:lpstr>Content</vt:lpstr>
      <vt:lpstr>Review</vt:lpstr>
      <vt:lpstr>1_Title Slide</vt:lpstr>
      <vt:lpstr>Title</vt:lpstr>
      <vt:lpstr>1_Title</vt:lpstr>
      <vt:lpstr>Objective</vt:lpstr>
      <vt:lpstr>Key Terms</vt:lpstr>
      <vt:lpstr>Essential Question33</vt:lpstr>
      <vt:lpstr>1_Content</vt:lpstr>
      <vt:lpstr>1_Review</vt:lpstr>
      <vt:lpstr>PowerPoint Presentation</vt:lpstr>
      <vt:lpstr>PowerPoint Presentation</vt:lpstr>
      <vt:lpstr>PowerPoint Presentation</vt:lpstr>
      <vt:lpstr>Objectives</vt:lpstr>
      <vt:lpstr>Key Terms</vt:lpstr>
      <vt:lpstr>Essential Question</vt:lpstr>
      <vt:lpstr>Types of Financial Institutions</vt:lpstr>
      <vt:lpstr>Electronic Banking</vt:lpstr>
      <vt:lpstr>Electronic Banking (continued)</vt:lpstr>
      <vt:lpstr>Electronic Banking (continued)</vt:lpstr>
      <vt:lpstr>Checking Accounts</vt:lpstr>
      <vt:lpstr>Checking Accounts (continued)</vt:lpstr>
      <vt:lpstr>Checking Accounts (continued)</vt:lpstr>
      <vt:lpstr>Checking Accounts (continued)</vt:lpstr>
      <vt:lpstr>Checking Accounts (continued)</vt:lpstr>
      <vt:lpstr>Checking Accounts (continued)</vt:lpstr>
      <vt:lpstr>Checking Accounts (continued)</vt:lpstr>
      <vt:lpstr>Checking Accounts (continued)</vt:lpstr>
      <vt:lpstr>Checking Accounts (continued)</vt:lpstr>
      <vt:lpstr>Checking Accounts (continued)</vt:lpstr>
      <vt:lpstr>Checking Accounts (continued)</vt:lpstr>
      <vt:lpstr>Special Types of Checks</vt:lpstr>
      <vt:lpstr>Safe-Deposit Boxes</vt:lpstr>
      <vt:lpstr>Review</vt:lpstr>
      <vt:lpstr>Review</vt:lpstr>
      <vt:lpstr>Review</vt:lpstr>
      <vt:lpstr>PowerPoint Presentation</vt:lpstr>
      <vt:lpstr>Objectives</vt:lpstr>
      <vt:lpstr>Key Terms</vt:lpstr>
      <vt:lpstr>Essential Question</vt:lpstr>
      <vt:lpstr>Saving</vt:lpstr>
      <vt:lpstr>Saving (continued)</vt:lpstr>
      <vt:lpstr>Investing</vt:lpstr>
      <vt:lpstr>Investing (continued)</vt:lpstr>
      <vt:lpstr>Investing (continued)</vt:lpstr>
      <vt:lpstr>Investing Wisely</vt:lpstr>
      <vt:lpstr>Review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2013-07-19T15:34:23Z</dcterms:created>
  <dcterms:modified xsi:type="dcterms:W3CDTF">2017-05-09T19:25:50Z</dcterms:modified>
</cp:coreProperties>
</file>